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  <p:sldMasterId id="2147483706" r:id="rId5"/>
    <p:sldMasterId id="2147483718" r:id="rId6"/>
    <p:sldMasterId id="2147483730" r:id="rId7"/>
    <p:sldMasterId id="2147483742" r:id="rId8"/>
    <p:sldMasterId id="2147483754" r:id="rId9"/>
    <p:sldMasterId id="2147483766" r:id="rId10"/>
  </p:sldMasterIdLst>
  <p:notesMasterIdLst>
    <p:notesMasterId r:id="rId41"/>
  </p:notesMasterIdLst>
  <p:handoutMasterIdLst>
    <p:handoutMasterId r:id="rId42"/>
  </p:handoutMasterIdLst>
  <p:sldIdLst>
    <p:sldId id="256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A16C3876-1021-46A1-BA9F-C270BEFFA5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FB8C2F1-D5ED-4A0A-BCBC-7FC7CBFD0F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140A-278A-49D5-BF0F-33DA7B03A4EB}" type="datetime1">
              <a:rPr lang="ru-RU" smtClean="0"/>
              <a:t>19.11.2023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E7F7C49-6C83-4018-8338-1084D821AB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2FB98C4-0EBD-4598-9698-CAECA17744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51BC5-5BF4-4D05-BA20-74220910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261BC-A3DA-419A-875D-89AD614DE7A1}" type="datetime1">
              <a:rPr lang="ru-RU" smtClean="0"/>
              <a:pPr/>
              <a:t>19.11.2023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7868-6AE5-4E0F-9CF1-081AC4FB8B2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044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B7868-6AE5-4E0F-9CF1-081AC4FB8B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9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6713" y="676275"/>
            <a:ext cx="612140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7DB6EE-8F7E-4584-B506-4F6E411B803C}" type="slidenum">
              <a:rPr lang="ru-RU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5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9F75F-1DA2-49B7-9839-3B2B2EBA5629}" type="slidenum">
              <a:rPr lang="ru-RU" altLang="ru-RU" smtClean="0">
                <a:solidFill>
                  <a:srgbClr val="000000"/>
                </a:solidFill>
                <a:ea typeface="Droid Sans Fallback"/>
                <a:cs typeface="Droid Sans Fallback"/>
              </a:rPr>
              <a:pPr>
                <a:spcBef>
                  <a:spcPct val="0"/>
                </a:spcBef>
              </a:pPr>
              <a:t>3</a:t>
            </a:fld>
            <a:endParaRPr lang="ru-RU" altLang="ru-RU" smtClean="0">
              <a:solidFill>
                <a:srgbClr val="000000"/>
              </a:solidFill>
              <a:ea typeface="Droid Sans Fallback"/>
              <a:cs typeface="Droid Sans Fallback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>
              <a:ea typeface="Droid Sans Fallback"/>
              <a:cs typeface="Droid Sans Fallback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C367A46D-E853-4FF6-B81E-3CE402565168}" type="slidenum">
              <a:rPr lang="ru-RU" altLang="ru-RU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6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6713" y="676275"/>
            <a:ext cx="612140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1D05F932-C9D2-48DD-8EDB-AB2A4487A660}" type="slidenum">
              <a:rPr lang="ru-RU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3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3C45AA-49C6-4B22-A078-931F802982D6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9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0AAB34-9372-4D10-AAC3-D607699D9BEE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 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A244D8-042D-4C78-8CC7-47CAC28736DA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B11726-F43C-4118-8C74-D161B9676F32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C06A61-10AE-433A-A70F-BFBD3B6C61C1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Надпись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4" name="Надпись 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0F0A58-052D-4DED-9F2E-609D0048A3E8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 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Текст 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Текст 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Текст 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B9C812-F750-4DC0-BCA1-8EA01D6A9A42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 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Текст 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Текст 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256E1E-BABC-4DA9-98C5-C012ED5EFA78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Вертикальный текст 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778C56-B6CC-41EA-A2A3-85FD91CC4421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Вертикальный текст 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444AEA-4150-4619-AAA8-86C4C75B8BAD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BC29-4540-4447-8E29-177795FFB5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41C7-9347-450E-9F3A-3D2FF8DE50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32460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B12B-E3F0-46C0-809C-98C91C594D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141B-AC9F-49ED-95C1-C38A02275C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299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 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Объект 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5416E7-C5FA-4B0C-A3F4-AE1855FB09B2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B313-B7E9-49BC-B581-0B9016CEFB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E4C9-5E05-411F-BB6C-98C74106626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9525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8574-5F31-4D85-9504-6AABC9A382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C743D-789F-41B9-B129-68C87765BF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7117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7343-993E-455A-A497-AEAD2464BE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CC70-8D92-4992-969B-6B0A3C79DF9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975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DC31-75A8-4CCA-8578-0B6B58C807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554D-E2AA-4EA7-BFD1-DDF69BFA0B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76159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7CE9-5F6A-4237-8D0B-06AA110CA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D0DB-E453-4B39-9BC5-069A52C1575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65908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5BA8-EFB1-46B0-A529-476785EBE1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5790-5846-47F6-B142-6301CC134E7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883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6E1E-1218-4661-B857-885D1B11B1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A4B-A6C7-4C03-8A00-42719D6E15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5039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B28D-0D9F-43CE-8C89-893ABC6B15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1163-6301-4A0A-B9A7-6B88CA89E8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3533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C3B1-939D-4811-9577-A819D0FBD7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4C5E-9145-428C-B009-0CF283FAFF2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5788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BC29-4540-4447-8E29-177795FFB5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41C7-9347-450E-9F3A-3D2FF8DE50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895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7E5A02-DB86-44AD-82EB-4FF50A923659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B12B-E3F0-46C0-809C-98C91C594D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141B-AC9F-49ED-95C1-C38A02275C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65245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B313-B7E9-49BC-B581-0B9016CEFB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E4C9-5E05-411F-BB6C-98C74106626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62671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8574-5F31-4D85-9504-6AABC9A382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C743D-789F-41B9-B129-68C87765BF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0847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7343-993E-455A-A497-AEAD2464BE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CC70-8D92-4992-969B-6B0A3C79DF9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6103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DC31-75A8-4CCA-8578-0B6B58C807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554D-E2AA-4EA7-BFD1-DDF69BFA0B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62799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7CE9-5F6A-4237-8D0B-06AA110CA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D0DB-E453-4B39-9BC5-069A52C1575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337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5BA8-EFB1-46B0-A529-476785EBE1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5790-5846-47F6-B142-6301CC134E7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66174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6E1E-1218-4661-B857-885D1B11B1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A4B-A6C7-4C03-8A00-42719D6E15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3886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B28D-0D9F-43CE-8C89-893ABC6B15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1163-6301-4A0A-B9A7-6B88CA89E8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6784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C3B1-939D-4811-9577-A819D0FBD7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4C5E-9145-428C-B009-0CF283FAFF2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100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 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 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Объект 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Объект 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FF69BC-C298-47CD-93EF-331F1E6F8696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242D3C-8192-478D-9985-D3160EF3F3C3}" type="datetime1">
              <a:rPr lang="ru-RU" smtClean="0">
                <a:solidFill>
                  <a:prstClr val="black"/>
                </a:solidFill>
              </a:rPr>
              <a:pPr/>
              <a:t>19.11.2023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4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6D9427-7660-4399-80F6-CD7B8B8E5C35}" type="datetime1">
              <a:rPr lang="ru-RU" smtClean="0">
                <a:solidFill>
                  <a:prstClr val="black"/>
                </a:solidFill>
              </a:rPr>
              <a:pPr/>
              <a:t>19.11.2023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80393-315E-4AB9-9FE2-63E995E945C8}" type="datetime1">
              <a:rPr lang="ru-RU" smtClean="0">
                <a:solidFill>
                  <a:prstClr val="black"/>
                </a:solidFill>
              </a:rPr>
              <a:pPr/>
              <a:t>19.11.2023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D32718-8B06-4985-8D7D-9E16F3F044C8}" type="datetime1">
              <a:rPr lang="ru-RU" smtClean="0">
                <a:solidFill>
                  <a:prstClr val="black"/>
                </a:solidFill>
              </a:rPr>
              <a:pPr/>
              <a:t>19.11.2023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115AB6-67B4-4D7E-9378-C270C29E4245}" type="datetime1">
              <a:rPr lang="ru-RU" smtClean="0">
                <a:solidFill>
                  <a:prstClr val="black"/>
                </a:solidFill>
              </a:rPr>
              <a:pPr/>
              <a:t>19.11.2023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01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12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EFEAE4-C28C-4D92-9EE7-D62CEDC101DF}" type="datetime1">
              <a:rPr lang="ru-RU" smtClean="0">
                <a:solidFill>
                  <a:prstClr val="black"/>
                </a:solidFill>
              </a:rPr>
              <a:pPr/>
              <a:t>19.11.2023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 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 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 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 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4B575-73F1-4FC2-885A-5F370B712ABC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5976BF-C51C-4515-9E22-BF2015252BD8}" type="datetime1">
              <a:rPr lang="ru-RU" smtClean="0">
                <a:solidFill>
                  <a:prstClr val="black"/>
                </a:solidFill>
              </a:rPr>
              <a:pPr/>
              <a:t>19.11.2023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BC29-4540-4447-8E29-177795FFB5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41C7-9347-450E-9F3A-3D2FF8DE50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5324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B12B-E3F0-46C0-809C-98C91C594D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141B-AC9F-49ED-95C1-C38A02275C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31568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B313-B7E9-49BC-B581-0B9016CEFB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E4C9-5E05-411F-BB6C-98C74106626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1177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8574-5F31-4D85-9504-6AABC9A382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C743D-789F-41B9-B129-68C87765BF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99556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7343-993E-455A-A497-AEAD2464BE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CC70-8D92-4992-969B-6B0A3C79DF9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5992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DC31-75A8-4CCA-8578-0B6B58C807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554D-E2AA-4EA7-BFD1-DDF69BFA0B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1733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7CE9-5F6A-4237-8D0B-06AA110CA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D0DB-E453-4B39-9BC5-069A52C1575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6633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5BA8-EFB1-46B0-A529-476785EBE1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5790-5846-47F6-B142-6301CC134E7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74539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6E1E-1218-4661-B857-885D1B11B1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A4B-A6C7-4C03-8A00-42719D6E15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461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ACAF53-E123-423A-83B9-A7EBC792C7AF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B28D-0D9F-43CE-8C89-893ABC6B15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1163-6301-4A0A-B9A7-6B88CA89E8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31065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C3B1-939D-4811-9577-A819D0FBD7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4C5E-9145-428C-B009-0CF283FAFF2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6990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566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120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69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36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964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552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6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4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0816D3-4387-4D3D-A33A-6B11AB021178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358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32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482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B4849A-4BBC-4DA3-BB6E-455F4576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8175"/>
            <a:ext cx="9144000" cy="196178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8E10205-D6FD-4130-8607-5E9233DFB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4AFCA0-EB4C-479B-A2FD-AE3670A7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2D50-8AA1-46A2-8B3D-360C8B237B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C1CB04-101E-4066-A0E8-2F1818CF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A56B2B-766F-44AC-9E6A-653F64E6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E88-50D1-4ABC-846D-DE34472FF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3BAF2C-6CBF-4710-A461-F612C0C97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36866" r="14310" b="38990"/>
          <a:stretch/>
        </p:blipFill>
        <p:spPr>
          <a:xfrm>
            <a:off x="254914" y="107070"/>
            <a:ext cx="3909775" cy="13375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3EE4B6-3F64-4BFB-B425-D68FA297E694}"/>
              </a:ext>
            </a:extLst>
          </p:cNvPr>
          <p:cNvSpPr txBox="1"/>
          <p:nvPr userDrawn="1"/>
        </p:nvSpPr>
        <p:spPr>
          <a:xfrm>
            <a:off x="3581401" y="350982"/>
            <a:ext cx="33735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4C60CC28-9105-4004-83DC-04F0476D00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3591" y="207251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ru-RU" altLang="ru-RU" sz="135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ru-RU" altLang="ru-RU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70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B7259F-ED28-46CE-BA0F-37190C13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218" y="157019"/>
            <a:ext cx="743758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BD13AA-B866-46B4-8651-49CC85B00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E99E7B-7560-47A6-8B1A-6238A3E7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2D50-8AA1-46A2-8B3D-360C8B237B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3364A9-699E-45CD-845A-5C9B8ACB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6DF5D1-FC14-4C0A-9B87-07E66797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E88-50D1-4ABC-846D-DE34472FF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C9794E-1D48-45C6-AABA-9E7E03765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36866" r="14310" b="38990"/>
          <a:stretch/>
        </p:blipFill>
        <p:spPr>
          <a:xfrm>
            <a:off x="300690" y="258620"/>
            <a:ext cx="3280711" cy="1122363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4CC8C1D-AE94-4968-AB7F-36074C51D479}"/>
              </a:ext>
            </a:extLst>
          </p:cNvPr>
          <p:cNvCxnSpPr/>
          <p:nvPr userDrawn="1"/>
        </p:nvCxnSpPr>
        <p:spPr>
          <a:xfrm>
            <a:off x="1" y="1380981"/>
            <a:ext cx="39069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9814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19246-E534-4956-BAE4-B2D8E8C6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008492-5F65-4717-BDD2-3DB6270CC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AD3C9F-2030-43EF-AF98-28123C0A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2D50-8AA1-46A2-8B3D-360C8B237B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DDA3F4-4537-4500-A7FA-B6868DC0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09F969-2DD8-4F82-B938-03616A51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E88-50D1-4ABC-846D-DE34472FF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595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5AF928-DD95-4ABE-8B53-012BED65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652A4E-03CD-490A-A379-43EC1A56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D0F263-E25B-42E9-8EF3-135BEFC6E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ACB4E2-99ED-4ED1-B7C6-72CB728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2D50-8AA1-46A2-8B3D-360C8B237B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209841-EB1E-4273-8F0F-E875044E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1C2917-9328-4294-8B95-4FC5E367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E88-50D1-4ABC-846D-DE34472FF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231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18DA8C-1861-4001-9D4A-CD64C389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CFE6AD-3B68-4C3B-8A22-1DB0E82A7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B497E79-A184-4178-9C8A-1FB1B1176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5A28EF-7D5F-4105-8362-E674A879B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E34B6B-AD84-4EBC-B5F0-B5899F1C2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70371EE-AE95-4F33-B926-8F82D08D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2D50-8AA1-46A2-8B3D-360C8B237B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66E968C-5FEC-42A8-BD02-7B91AE2C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98112F7-11E4-4D41-A861-018C6D6E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E88-50D1-4ABC-846D-DE34472FF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12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4BC64A-8BBA-4D82-808B-60DFC3AA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EDEA169-2771-4D81-B932-7C260D8F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2D50-8AA1-46A2-8B3D-360C8B237B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913A7AD-3601-413C-8F22-368541C7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8F42644-45F2-4C42-97D8-D10E7AC0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E88-50D1-4ABC-846D-DE34472FF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32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446AEA0-8635-4DC2-9258-0455D16E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2D50-8AA1-46A2-8B3D-360C8B237B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59DEFDA-20AD-4C1C-AFCB-075064F3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20E7C5-F332-40D3-A90C-5EC7DE00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E88-50D1-4ABC-846D-DE34472FF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3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Объект 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99A9A5-AF46-4254-8675-0487C6FAF990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5023EA-7CBD-4BC4-91B2-647CF528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712C52-55C0-46DE-B007-ACA81FBED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FD7F44-5911-40E6-9B29-64A878D92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927B90-C9B5-4221-94B8-A812C485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2D50-8AA1-46A2-8B3D-360C8B237B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9FA417-1F96-419E-A927-897B393E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0DE310-E69B-4258-90CD-2BB8F3E5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E88-50D1-4ABC-846D-DE34472FF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098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D9CCC9-AF0A-42B9-B38E-D62BA2F2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344C84C-1426-437E-8761-3744A75FC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F7FDDC-532E-4D22-83D7-F76C0D5E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7B1C7B-BBFD-4321-B3E5-D7142B4C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2D50-8AA1-46A2-8B3D-360C8B237B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35CEFA-62EB-4E43-9314-1A5DC103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53AC62-E2B0-4412-8512-C912B4ED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E88-50D1-4ABC-846D-DE34472FF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756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9D78C-C71D-46FA-8011-78D38606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6DC9902-A62C-4442-BAC9-87F0BCE34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83D34B-3240-4E5F-867F-98C3633E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2D50-8AA1-46A2-8B3D-360C8B237B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7877D1-E9E9-4AF7-ADDB-3938B775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F2D185-13BD-43C2-8B25-B93A4803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E88-50D1-4ABC-846D-DE34472FF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667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B44295B-5AC5-4444-8730-768460787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AD637C-343E-452D-A943-4A6CFF891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E0DE9C-5C14-4281-A541-25953C2B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2D50-8AA1-46A2-8B3D-360C8B237B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B041D9-137D-4059-AF03-7DD929A6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41A8BD-1974-422E-9E69-B7236DA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E88-50D1-4ABC-846D-DE34472FF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4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 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31CC0-435D-4C6F-A0A4-2EB21B3870C3}" type="datetime1">
              <a:rPr lang="ru-RU" noProof="0" smtClean="0"/>
              <a:t>19.11.2023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 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23AB02B8-9681-4EC4-AA8D-4D8D21B86D6D}" type="datetime1">
              <a:rPr lang="ru-RU" noProof="0" smtClean="0"/>
              <a:t>19.11.2023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907FA2CA-F4D7-4D22-B854-2F90DB146E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2C882B-7B3A-41BE-96CB-CFF23AF16A65}" type="slidenum">
              <a:rPr lang="ru-RU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907FA2CA-F4D7-4D22-B854-2F90DB146E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2C882B-7B3A-41BE-96CB-CFF23AF16A65}" type="slidenum">
              <a:rPr lang="ru-RU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0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914400"/>
            <a:fld id="{3FDB9577-6D70-481F-BBF8-A759884E5182}" type="datetime1">
              <a:rPr lang="ru-RU" smtClean="0">
                <a:solidFill>
                  <a:prstClr val="black"/>
                </a:solidFill>
              </a:rPr>
              <a:pPr defTabSz="914400"/>
              <a:t>19.11.2023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914400"/>
            <a:fld id="{E31375A4-56A4-47D6-9801-1991572033F7}" type="slidenum">
              <a:rPr lang="ru-RU" smtClean="0">
                <a:solidFill>
                  <a:prstClr val="black"/>
                </a:solidFill>
              </a:rPr>
              <a:pPr defTabSz="914400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907FA2CA-F4D7-4D22-B854-2F90DB146E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2C882B-7B3A-41BE-96CB-CFF23AF16A65}" type="slidenum">
              <a:rPr lang="ru-RU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BEA9B85-F5B0-45EB-9CE1-B5FDBDE8CA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8C3D8E-F355-4486-862E-450AF2E03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429576-B53F-4C49-8382-3ADDB527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383480-36FB-4994-A79F-71F33ECB6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B7026D-4649-4D51-92D2-C756644AA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502D50-8AA1-46A2-8B3D-360C8B237B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1EC832-E0DB-406C-97DE-535BEFA22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39FD21-7BF7-473A-99F8-5AB7F2F00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956EE88-50D1-4ABC-846D-DE34472FF1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="" xmlns:a16="http://schemas.microsoft.com/office/drawing/2014/main" id="{4A391C69-E52F-4DC0-B51A-0DABC54840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12" name="Рисунок 2">
            <a:extLst>
              <a:ext uri="{FF2B5EF4-FFF2-40B4-BE49-F238E27FC236}">
                <a16:creationId xmlns="" xmlns:a16="http://schemas.microsoft.com/office/drawing/2014/main" id="{C3C7ED6A-DE7F-4002-9699-B659DE5512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 13">
            <a:extLst>
              <a:ext uri="{FF2B5EF4-FFF2-40B4-BE49-F238E27FC236}">
                <a16:creationId xmlns="" xmlns:a16="http://schemas.microsoft.com/office/drawing/2014/main" id="{048390FD-448E-4FF2-AEE8-C46960568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Чашка Петри">
            <a:extLst>
              <a:ext uri="{FF2B5EF4-FFF2-40B4-BE49-F238E27FC236}">
                <a16:creationId xmlns=""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Рисунок 15">
            <a:extLst>
              <a:ext uri="{FF2B5EF4-FFF2-40B4-BE49-F238E27FC236}">
                <a16:creationId xmlns="" xmlns:a16="http://schemas.microsoft.com/office/drawing/2014/main" id="{0BD259F2-A289-4420-B3EB-BBC6A904F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18" y="3288995"/>
            <a:ext cx="6607276" cy="2730498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НАЗНАЧАЕМ ЛЕКАРСТВЕННЫЕ ПРЕПАРАТЫ ПРАВИЛЬНО: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обезопасить клинику от привлечения к юридической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80392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здравоохранения РФ от 24 ноября 2021 г.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1094н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утверждении Порядка назначения лекарственных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препаратов…»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274" y="2395667"/>
            <a:ext cx="10839450" cy="3843208"/>
          </a:xfrm>
        </p:spPr>
        <p:txBody>
          <a:bodyPr/>
          <a:lstStyle/>
          <a:p>
            <a:pPr marL="0" indent="0" algn="just">
              <a:buNone/>
            </a:pPr>
            <a:r>
              <a:rPr lang="ru-RU" cap="none" dirty="0"/>
              <a:t>32. Назначение лекарственных препаратов </a:t>
            </a:r>
            <a:r>
              <a:rPr lang="ru-RU" cap="none" dirty="0">
                <a:solidFill>
                  <a:srgbClr val="FF0000"/>
                </a:solidFill>
              </a:rPr>
              <a:t>по решению врачебной комиссии </a:t>
            </a:r>
            <a:r>
              <a:rPr lang="ru-RU" cap="none" dirty="0"/>
              <a:t>при оказании первичной медико-санитарной помощи, паллиативной медицинской помощи в амбулаторных условиях производится в случаях</a:t>
            </a:r>
            <a:r>
              <a:rPr lang="ru-RU" cap="none" dirty="0" smtClean="0"/>
              <a:t>:</a:t>
            </a:r>
          </a:p>
          <a:p>
            <a:pPr marL="0" indent="0" algn="just">
              <a:buNone/>
            </a:pPr>
            <a:endParaRPr lang="ru-RU" cap="none" dirty="0"/>
          </a:p>
          <a:p>
            <a:pPr marL="0" indent="0" algn="just">
              <a:buNone/>
            </a:pPr>
            <a:r>
              <a:rPr lang="ru-RU" cap="none" dirty="0" smtClean="0"/>
              <a:t>2)…при </a:t>
            </a:r>
            <a:r>
              <a:rPr lang="ru-RU" cap="none" dirty="0"/>
              <a:t>назначении лекарственных препаратов, </a:t>
            </a:r>
            <a:r>
              <a:rPr lang="ru-RU" cap="none" dirty="0">
                <a:solidFill>
                  <a:srgbClr val="FF0000"/>
                </a:solidFill>
              </a:rPr>
              <a:t>особенности взаимодействия и совместимости которых согласно инструкциям по их применению приводят к снижению эффективности и безопасности лечения пациента и (или) создают потенциальную опасность для жизни и здоровья </a:t>
            </a:r>
            <a:r>
              <a:rPr lang="ru-RU" cap="none" dirty="0" smtClean="0">
                <a:solidFill>
                  <a:srgbClr val="FF0000"/>
                </a:solidFill>
              </a:rPr>
              <a:t>пациента.</a:t>
            </a:r>
            <a:endParaRPr lang="ru-RU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5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513742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Приказ Министерства здравоохранения РФ от 10 мая 2017 г. N 203н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"</a:t>
            </a:r>
            <a:r>
              <a:rPr lang="ru-RU" b="1" dirty="0"/>
              <a:t>Об утверждении критериев оценки качества медицинской помощи"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2.1. Критерии качества в амбулаторных условиях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/>
              <a:t>назначение лекарственных препаратов для медицинского применения </a:t>
            </a:r>
            <a:r>
              <a:rPr lang="ru-RU" b="1" dirty="0">
                <a:solidFill>
                  <a:srgbClr val="FF0000"/>
                </a:solidFill>
              </a:rPr>
              <a:t>с учетом инструкций по применению лекарственных </a:t>
            </a:r>
            <a:r>
              <a:rPr lang="ru-RU" b="1" dirty="0" smtClean="0">
                <a:solidFill>
                  <a:srgbClr val="FF0000"/>
                </a:solidFill>
              </a:rPr>
              <a:t>препаратов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2.2. Критерии качества в стационарных условиях и в условиях дневного стационара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/>
              <a:t>назначение лекарственных препаратов </a:t>
            </a:r>
            <a:r>
              <a:rPr lang="ru-RU" b="1" dirty="0">
                <a:solidFill>
                  <a:srgbClr val="FF0000"/>
                </a:solidFill>
              </a:rPr>
              <a:t>с учетом инструкций по применению лекарственных препаратов</a:t>
            </a:r>
          </a:p>
        </p:txBody>
      </p:sp>
    </p:spTree>
    <p:extLst>
      <p:ext uri="{BB962C8B-B14F-4D97-AF65-F5344CB8AC3E}">
        <p14:creationId xmlns:p14="http://schemas.microsoft.com/office/powerpoint/2010/main" val="271212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1. Инструкция по применению лекарственного препарата не является нормативно-правовым актом.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2. Ни одним нормативно-правовым актом не установлена обязательность назначения лекарственного препарата в соответствии с инструкцией. 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3. Инструкция по применению лекарственного препарата должна учитываться     (но не строго соблюдаться) при его назначении.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318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ИНСТРУКЦИЯ ПО ПРИМЕНЕНИЮ ЛС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372" y="2204864"/>
            <a:ext cx="113052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914400"/>
            <a:r>
              <a:rPr lang="ru-RU" sz="2400" dirty="0">
                <a:solidFill>
                  <a:prstClr val="black"/>
                </a:solidFill>
              </a:rPr>
              <a:t>Информация о лекарственных препаратах для специалистов в области обращения лекарственных средств может содержаться в монографиях, справочниках, научных статьях, в докладах на конгрессах, конференциях, симпозиумах, научных советах, </a:t>
            </a:r>
            <a:r>
              <a:rPr lang="ru-RU" sz="2400" dirty="0">
                <a:solidFill>
                  <a:srgbClr val="FF0000"/>
                </a:solidFill>
              </a:rPr>
              <a:t>а также в инструкциях по применению </a:t>
            </a:r>
            <a:r>
              <a:rPr lang="ru-RU" sz="2400" dirty="0">
                <a:solidFill>
                  <a:prstClr val="black"/>
                </a:solidFill>
              </a:rPr>
              <a:t>лекарственных препаратов.</a:t>
            </a:r>
          </a:p>
          <a:p>
            <a:pPr indent="457200" algn="r" defTabSz="914400"/>
            <a:endParaRPr lang="ru-RU" sz="1600" dirty="0" smtClean="0">
              <a:solidFill>
                <a:prstClr val="black"/>
              </a:solidFill>
            </a:endParaRPr>
          </a:p>
          <a:p>
            <a:pPr indent="457200" algn="r" defTabSz="914400"/>
            <a:endParaRPr lang="ru-RU" sz="1600" dirty="0">
              <a:solidFill>
                <a:prstClr val="black"/>
              </a:solidFill>
            </a:endParaRPr>
          </a:p>
          <a:p>
            <a:pPr indent="457200" algn="r" defTabSz="914400"/>
            <a:endParaRPr lang="ru-RU" sz="1600" dirty="0" smtClean="0">
              <a:solidFill>
                <a:prstClr val="black"/>
              </a:solidFill>
            </a:endParaRPr>
          </a:p>
          <a:p>
            <a:pPr indent="457200" algn="r" defTabSz="914400"/>
            <a:r>
              <a:rPr lang="ru-RU" sz="1600" dirty="0" smtClean="0">
                <a:solidFill>
                  <a:prstClr val="black"/>
                </a:solidFill>
              </a:rPr>
              <a:t>Федеральный </a:t>
            </a:r>
            <a:r>
              <a:rPr lang="ru-RU" sz="1600" dirty="0">
                <a:solidFill>
                  <a:prstClr val="black"/>
                </a:solidFill>
              </a:rPr>
              <a:t>закон от 12.04.2010 №61-ФЗ, ст. 67</a:t>
            </a:r>
            <a:endParaRPr lang="ru-RU" sz="2400" dirty="0">
              <a:solidFill>
                <a:prstClr val="black"/>
              </a:solidFill>
            </a:endParaRPr>
          </a:p>
          <a:p>
            <a:pPr algn="ctr" defTabSz="914400"/>
            <a:endParaRPr lang="ru-RU" sz="2400" dirty="0" smtClean="0">
              <a:solidFill>
                <a:prstClr val="black"/>
              </a:solidFill>
            </a:endParaRPr>
          </a:p>
          <a:p>
            <a:pPr algn="ctr" defTabSz="914400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3490" name="Picture 2" descr="https://pbs.twimg.com/media/D5gE7ANW4AAUN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" y="4334184"/>
            <a:ext cx="5256584" cy="25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1595439" y="44451"/>
            <a:ext cx="90376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dirty="0">
                <a:solidFill>
                  <a:prstClr val="white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Инструкции по применению</a:t>
            </a:r>
          </a:p>
        </p:txBody>
      </p:sp>
      <p:pic>
        <p:nvPicPr>
          <p:cNvPr id="32771" name="Picture 5" descr="C:\Users\Дмитрий\Desktop\Новый точечн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6" y="1377951"/>
            <a:ext cx="667226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011489" y="2636839"/>
            <a:ext cx="2852737" cy="1152525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/>
                </a:solidFill>
              </a:rPr>
              <a:t>Показания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0375" y="3789363"/>
            <a:ext cx="2852738" cy="126206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</a:rPr>
              <a:t>Противопоказания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0375" y="5084763"/>
            <a:ext cx="2852738" cy="70961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</a:rPr>
              <a:t>Осторожность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54789" y="2349501"/>
            <a:ext cx="2854325" cy="574675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Способ применения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и дозы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43675" y="3343276"/>
            <a:ext cx="2852738" cy="542925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Лекарственные взаимодействия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43675" y="3903664"/>
            <a:ext cx="2852738" cy="57308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</a:rPr>
              <a:t>Особые указания</a:t>
            </a:r>
          </a:p>
        </p:txBody>
      </p:sp>
    </p:spTree>
    <p:extLst>
      <p:ext uri="{BB962C8B-B14F-4D97-AF65-F5344CB8AC3E}">
        <p14:creationId xmlns:p14="http://schemas.microsoft.com/office/powerpoint/2010/main" val="7099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683" y="4111361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НАЗНАЧАТЬ ПРЕПАРАТЫ НЕ ПО ИНСТРУКЦИИ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726" y="74140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9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0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6" y="923317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статьи 37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закона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21 ноября 2011 г.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323-ФЗ "Об основах охраны здоровья граждан в Российской Федерации"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9633" y="3133210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r>
              <a:rPr lang="ru-RU" cap="none" dirty="0"/>
              <a:t>Н</a:t>
            </a:r>
            <a:r>
              <a:rPr lang="ru-RU" cap="none" dirty="0" smtClean="0"/>
              <a:t>азначение и применение лекарственных препаратов, медицинских изделий и специализированных продуктов лечебного питания, </a:t>
            </a: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входящих в соответствующий стандарт медицинской помощи или не предусмотренных соответствующей клинической рекомендацией</a:t>
            </a:r>
            <a:r>
              <a:rPr lang="ru-RU" cap="none" dirty="0" smtClean="0"/>
              <a:t>, допускаются в случае наличия медицинских показаний (индивидуальной непереносимости, по жизненным показаниям) </a:t>
            </a:r>
            <a:r>
              <a:rPr lang="ru-RU" b="1" u="sng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решению врачебной комиссии</a:t>
            </a:r>
            <a:r>
              <a:rPr lang="ru-RU" cap="none" dirty="0" smtClean="0"/>
              <a:t>.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1653100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503188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здравоохранения РФ от 28 февраля 2019 г.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утверждении порядка и сроков разработки клинических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рекомендаций…»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cap="none" dirty="0" smtClean="0"/>
              <a:t>перед наименованием лекарственного препарата ставится знак "#", а также указываются сведения о способе применения лекарственного препарата и дозе, длительности его приема с указанием ссылок на клинические исследования эффективности и безопасности применяемого режима дозирования при данном заболевании либо ссылок на соответствующие источники литературы </a:t>
            </a: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если тезис-рекомендация относится к лекарственному препарату для медицинского применения, используемому не в соответствии с показаниями к применению и противопоказаниями, способами применения и дозами, содержащимися в инструкции по применению лекарственного препарата. </a:t>
            </a:r>
          </a:p>
          <a:p>
            <a:pPr marL="0" indent="0" algn="just">
              <a:buNone/>
            </a:pPr>
            <a:r>
              <a:rPr lang="ru-RU" cap="none" dirty="0"/>
              <a:t>У</a:t>
            </a:r>
            <a:r>
              <a:rPr lang="ru-RU" cap="none" dirty="0" smtClean="0"/>
              <a:t>казание лекарственных препаратов для медицинского применения, </a:t>
            </a: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используемых не в соответствии с показаниями к применению и противопоказаниями, способами применения и дозами, содержащимися в инструкции по применению лекарственного препарата</a:t>
            </a:r>
            <a:r>
              <a:rPr lang="ru-RU" cap="none" dirty="0" smtClean="0"/>
              <a:t>, без указанных выше сведений и ссылок на клинические исследования эффективности и безопасности данного режима при данном заболевании либо ссылок на соответствующие источники литературы не допускается;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2206541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4420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 14.1 ст.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закона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21 ноября 2011 г.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323-ФЗ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основах охраны здоровья граждан в Российской Федерации"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9557" y="2523611"/>
            <a:ext cx="11170508" cy="34241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cap="none" dirty="0"/>
              <a:t>В</a:t>
            </a:r>
            <a:r>
              <a:rPr lang="ru-RU" cap="none" dirty="0" smtClean="0"/>
              <a:t> стандарты медицинской помощи детям и клинические рекомендации допускается включение зарегистрированного на территории РФ лекарственного препарата, </a:t>
            </a: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применяемого в соответствии с показателями (характеристиками) лекарственного препарата, не указанными в инструкции по его применению</a:t>
            </a:r>
            <a:r>
              <a:rPr lang="ru-RU" cap="none" dirty="0" smtClean="0"/>
              <a:t>, в случае соответствия такого лекарственного препарата требованиям, установленным </a:t>
            </a:r>
            <a:r>
              <a:rPr lang="ru-RU" cap="none" dirty="0"/>
              <a:t>Правительством РФ (Постановление Правительства РФ от 27 октября 2023 г. </a:t>
            </a:r>
            <a:r>
              <a:rPr lang="ru-RU" cap="none" dirty="0" smtClean="0"/>
              <a:t>№ 1799)</a:t>
            </a:r>
          </a:p>
          <a:p>
            <a:pPr marL="0" indent="0" algn="just">
              <a:buNone/>
            </a:pPr>
            <a:endParaRPr lang="ru-RU" cap="none" dirty="0"/>
          </a:p>
          <a:p>
            <a:pPr marL="0" indent="0" algn="just">
              <a:buNone/>
            </a:pPr>
            <a:r>
              <a:rPr lang="ru-RU" cap="none" dirty="0"/>
              <a:t>Перечень заболеваний или состояний (групп заболеваний или состояний), при которых допускается применение лекарственного препарата в соответствии с показателями (характеристиками) лекарственного препарата, </a:t>
            </a:r>
            <a:r>
              <a:rPr lang="ru-RU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указанными в инструкции по его применению</a:t>
            </a:r>
            <a:r>
              <a:rPr lang="ru-RU" cap="none" dirty="0"/>
              <a:t>, устанавливается Правительством Российской Федерации (Распоряжение Правительства РФ от 16 мая 2022 г. </a:t>
            </a:r>
            <a:r>
              <a:rPr lang="ru-RU" cap="none" dirty="0" smtClean="0"/>
              <a:t>№ 1180-р).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179378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911424" y="404664"/>
            <a:ext cx="4464050" cy="1224136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пациента</a:t>
            </a: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7439" y="620714"/>
            <a:ext cx="5148261" cy="5761037"/>
          </a:xfrm>
        </p:spPr>
        <p:txBody>
          <a:bodyPr/>
          <a:lstStyle/>
          <a:p>
            <a:pPr algn="l" eaLnBrk="1" hangingPunct="1"/>
            <a:r>
              <a:rPr lang="ru-RU" altLang="ru-RU" sz="2000" b="1" dirty="0">
                <a:solidFill>
                  <a:srgbClr val="FFFF00"/>
                </a:solidFill>
                <a:cs typeface="Arial" panose="020B0604020202020204" pitchFamily="34" charset="0"/>
              </a:rPr>
              <a:t>1) выбор врача и  МО;</a:t>
            </a:r>
          </a:p>
          <a:p>
            <a:pPr algn="l" eaLnBrk="1" hangingPunct="1"/>
            <a:r>
              <a:rPr lang="ru-RU" altLang="ru-RU" sz="2000" b="1" dirty="0">
                <a:solidFill>
                  <a:srgbClr val="FFFF00"/>
                </a:solidFill>
                <a:cs typeface="Arial" panose="020B0604020202020204" pitchFamily="34" charset="0"/>
              </a:rPr>
              <a:t>2) санитарно-гигиеническая безопасность;</a:t>
            </a:r>
          </a:p>
          <a:p>
            <a:pPr algn="l" eaLnBrk="1" hangingPunct="1"/>
            <a:r>
              <a:rPr lang="ru-RU" altLang="ru-RU" sz="2000" b="1" dirty="0">
                <a:solidFill>
                  <a:srgbClr val="FFFF00"/>
                </a:solidFill>
                <a:cs typeface="Arial" panose="020B0604020202020204" pitchFamily="34" charset="0"/>
              </a:rPr>
              <a:t>3) консультации врачей-специалистов;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z="2000" b="1" dirty="0">
                <a:solidFill>
                  <a:srgbClr val="FFFF00"/>
                </a:solidFill>
                <a:cs typeface="Arial" panose="020B0604020202020204" pitchFamily="34" charset="0"/>
              </a:rPr>
              <a:t>4) облегчение боли;</a:t>
            </a:r>
          </a:p>
          <a:p>
            <a:pPr algn="l" eaLnBrk="1" hangingPunct="1"/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5) </a:t>
            </a:r>
            <a:r>
              <a:rPr lang="ru-RU" alt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получение информации о правах и обязанностях, состоянии </a:t>
            </a:r>
            <a:r>
              <a:rPr lang="ru-RU" alt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здоровья, методах лечения;</a:t>
            </a:r>
            <a:endParaRPr lang="ru-RU" altLang="ru-RU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l" eaLnBrk="1" hangingPunct="1"/>
            <a:r>
              <a:rPr lang="ru-RU" altLang="ru-RU" sz="2000" b="1" dirty="0">
                <a:solidFill>
                  <a:srgbClr val="FFFF00"/>
                </a:solidFill>
                <a:cs typeface="Arial" panose="020B0604020202020204" pitchFamily="34" charset="0"/>
              </a:rPr>
              <a:t>6) лечебное питание в стационаре;</a:t>
            </a:r>
          </a:p>
          <a:p>
            <a:pPr algn="l" eaLnBrk="1" hangingPunct="1"/>
            <a:r>
              <a:rPr lang="ru-RU" altLang="ru-RU" sz="2000" b="1" dirty="0">
                <a:solidFill>
                  <a:srgbClr val="FFFF00"/>
                </a:solidFill>
                <a:cs typeface="Arial" panose="020B0604020202020204" pitchFamily="34" charset="0"/>
              </a:rPr>
              <a:t>7) врачебная тайна;</a:t>
            </a:r>
          </a:p>
          <a:p>
            <a:pPr algn="l" eaLnBrk="1" hangingPunct="1"/>
            <a:r>
              <a:rPr lang="ru-RU" altLang="ru-RU" sz="2000" b="1" dirty="0">
                <a:solidFill>
                  <a:srgbClr val="FFFF00"/>
                </a:solidFill>
                <a:cs typeface="Arial" panose="020B0604020202020204" pitchFamily="34" charset="0"/>
              </a:rPr>
              <a:t>8) отказ от медицинского вмешательства;</a:t>
            </a:r>
          </a:p>
          <a:p>
            <a:pPr algn="l" eaLnBrk="1" hangingPunct="1"/>
            <a:r>
              <a:rPr lang="ru-RU" altLang="ru-RU" sz="2000" b="1" dirty="0">
                <a:solidFill>
                  <a:srgbClr val="FFFF00"/>
                </a:solidFill>
                <a:cs typeface="Arial" panose="020B0604020202020204" pitchFamily="34" charset="0"/>
              </a:rPr>
              <a:t>9) возмещение вреда здоровью;</a:t>
            </a:r>
          </a:p>
          <a:p>
            <a:pPr algn="l" eaLnBrk="1" hangingPunct="1"/>
            <a:r>
              <a:rPr lang="ru-RU" altLang="ru-RU" sz="2000" b="1" dirty="0">
                <a:solidFill>
                  <a:srgbClr val="FFFF00"/>
                </a:solidFill>
                <a:cs typeface="Arial" panose="020B0604020202020204" pitchFamily="34" charset="0"/>
              </a:rPr>
              <a:t>10) допуск адвоката;</a:t>
            </a:r>
          </a:p>
          <a:p>
            <a:pPr algn="l" eaLnBrk="1" hangingPunct="1"/>
            <a:r>
              <a:rPr lang="ru-RU" altLang="ru-RU" sz="2000" b="1" dirty="0">
                <a:solidFill>
                  <a:srgbClr val="FFFF00"/>
                </a:solidFill>
                <a:cs typeface="Arial" panose="020B0604020202020204" pitchFamily="34" charset="0"/>
              </a:rPr>
              <a:t>11) допуск священнослужителя.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478955" y="5229200"/>
            <a:ext cx="3328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от 21.11.11 №323,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19</a:t>
            </a:r>
          </a:p>
        </p:txBody>
      </p:sp>
      <p:pic>
        <p:nvPicPr>
          <p:cNvPr id="2050" name="Picture 2" descr="https://pbs.twimg.com/media/DWD92ArW4AAo1Pl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882556"/>
            <a:ext cx="4878200" cy="323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врачебной комиссии правильно обосновать назначение препарата не по инструкции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382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cap="none" dirty="0"/>
              <a:t>В</a:t>
            </a:r>
            <a:r>
              <a:rPr lang="ru-RU" cap="none" dirty="0" smtClean="0"/>
              <a:t> соответствии со ст. 48 федерального закона 323-фз врачебная комиссия создаётся с целью принятия решений </a:t>
            </a: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наиболее сложных и конфликтных случаях</a:t>
            </a:r>
            <a:r>
              <a:rPr lang="ru-RU" cap="none" dirty="0" smtClean="0"/>
              <a:t>.</a:t>
            </a:r>
          </a:p>
          <a:p>
            <a:pPr marL="0" indent="0" algn="just">
              <a:buNone/>
            </a:pPr>
            <a:r>
              <a:rPr lang="ru-RU" cap="none" dirty="0" smtClean="0"/>
              <a:t>Рекомендуется обосновывать назначение лекарственных препаратов не по инструкции </a:t>
            </a: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состоянием </a:t>
            </a:r>
            <a:r>
              <a:rPr lang="ru-RU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крайней необходимости  </a:t>
            </a:r>
            <a:r>
              <a:rPr lang="ru-RU" cap="none" dirty="0"/>
              <a:t>когда опасность не могла быть устранена иными средствами (ст. 1067 ГК РФ, ст. 39 УК РФ, ст. 2.7 КоАП РФ</a:t>
            </a:r>
            <a:r>
              <a:rPr lang="ru-RU" cap="none" dirty="0" smtClean="0"/>
              <a:t>).</a:t>
            </a:r>
          </a:p>
          <a:p>
            <a:pPr marL="0" indent="0" algn="just">
              <a:buNone/>
            </a:pPr>
            <a:r>
              <a:rPr lang="ru-RU" cap="none" dirty="0" smtClean="0"/>
              <a:t>В случаях невозможности своевременно собрать ВК настоятельно рекомендуется оформить назначение препарата не по инструкции </a:t>
            </a: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решением консилиума с последующим одобрением его ВК</a:t>
            </a:r>
            <a:r>
              <a:rPr lang="ru-RU" cap="none" dirty="0" smtClean="0"/>
              <a:t>. </a:t>
            </a:r>
          </a:p>
          <a:p>
            <a:pPr marL="0" indent="0" algn="just">
              <a:buNone/>
            </a:pP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обязательно оформить информированное добровольное согласие на применение препарата не по инструкции!!!!!</a:t>
            </a:r>
            <a:endParaRPr lang="ru-RU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3009325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Возможная юридическая ответственность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 УК РФ.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Производство, хранение, перевозка либо сбыт товаров и продукции, выполнение работ или оказание услуг, не отвечающих требованиям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</a:t>
            </a:r>
          </a:p>
          <a:p>
            <a:pPr marL="0" indent="0" algn="just">
              <a:buNone/>
            </a:pPr>
            <a:r>
              <a:rPr lang="ru-RU" cap="none" dirty="0"/>
              <a:t>П</a:t>
            </a:r>
            <a:r>
              <a:rPr lang="ru-RU" cap="none" dirty="0" smtClean="0"/>
              <a:t>роизводство, хранение или перевозка в целях сбыта либо сбыт товаров и продукции, выполнение работ или оказание услуг, не отвечающих требованиям безопасности жизни или здоровья потребителей, а равно неправомерные выдача или использование официального документа, удостоверяющего соответствие указанных товаров, работ или услуг требованиям безопасности –</a:t>
            </a:r>
          </a:p>
          <a:p>
            <a:pPr marL="0" indent="0" algn="just">
              <a:buNone/>
            </a:pPr>
            <a:r>
              <a:rPr lang="ru-RU" cap="none" dirty="0"/>
              <a:t>в) </a:t>
            </a:r>
            <a:r>
              <a:rPr lang="ru-RU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повлекли по неосторожности причинение тяжкого вреда здоровью либо смерть человека</a:t>
            </a:r>
            <a:r>
              <a:rPr lang="ru-RU" cap="none" dirty="0"/>
              <a:t>, -</a:t>
            </a:r>
          </a:p>
        </p:txBody>
      </p:sp>
    </p:spTree>
    <p:extLst>
      <p:ext uri="{BB962C8B-B14F-4D97-AF65-F5344CB8AC3E}">
        <p14:creationId xmlns:p14="http://schemas.microsoft.com/office/powerpoint/2010/main" val="2094989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0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1892" y="2214694"/>
            <a:ext cx="11186984" cy="36671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Назначение лекарственных препаратов не по инструкции необходимо оформлять решением врачебной комиссии.</a:t>
            </a: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 случае невозможности собрать врачебную комиссию, необходимо оформить назначение лекарственного препарата не по инструкции решением консилиума, с последующим одобрением этого решения врачебной комиссией.</a:t>
            </a: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Необходимо в обязательном порядке оформить информированное добровольное согласие на применение лекарственного препарата не по инструкции.</a:t>
            </a: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Назначение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препарата не по инструкции при правильном оформлении не нарушает действующего законодательства,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не гарантирует 100% защиты медицинской организации и медицинских работников от привлечения к юридической ответственности.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188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733" y="4613869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Назначая рекомендуем…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287" y="0"/>
            <a:ext cx="6862120" cy="43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7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60912" y="692696"/>
            <a:ext cx="6894512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 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22 323-ФЗ.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Информация о состоянии здоровья</a:t>
            </a:r>
            <a:r>
              <a:rPr lang="ru-RU" sz="2800" dirty="0"/>
              <a:t> 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9736" y="2420888"/>
            <a:ext cx="7776864" cy="42481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>
                <a:solidFill>
                  <a:schemeClr val="bg1"/>
                </a:solidFill>
              </a:rPr>
              <a:t>1. </a:t>
            </a:r>
            <a:r>
              <a:rPr lang="ru-RU" sz="2000" b="1" dirty="0"/>
              <a:t>Каждый имеет право получить в доступной для него форме имеющуюся в медицинской организации информацию о состоянии своего здоровья,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/>
              <a:t> </a:t>
            </a:r>
            <a:r>
              <a:rPr lang="ru-RU" sz="2000" b="1" u="sng" dirty="0"/>
              <a:t>в том числе сведения о результатах медицинского обследования, наличии заболевания, об установленном диагнозе и о прогнозе развития заболевания</a:t>
            </a:r>
            <a:r>
              <a:rPr lang="ru-RU" sz="20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методах оказания медицинской помощи, связанном с ними риске, возможных видах медицинского вмешательства, его последствиях и результатах оказания медицинской помощи</a:t>
            </a:r>
            <a:r>
              <a:rPr lang="ru-RU" sz="2400" b="1" dirty="0"/>
              <a:t>.</a:t>
            </a:r>
          </a:p>
        </p:txBody>
      </p:sp>
      <p:pic>
        <p:nvPicPr>
          <p:cNvPr id="200708" name="Picture 5" descr="1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6108"/>
            <a:ext cx="3719737" cy="422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189" y="549276"/>
            <a:ext cx="8137525" cy="15859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здравоохранения РФ от 24 ноября 2021 г.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1094н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 бланков рецептов, в том числе в форме электронных документов"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03" name="Объект 2"/>
          <p:cNvSpPr>
            <a:spLocks noGrp="1"/>
          </p:cNvSpPr>
          <p:nvPr>
            <p:ph idx="4294967295"/>
          </p:nvPr>
        </p:nvSpPr>
        <p:spPr>
          <a:xfrm>
            <a:off x="407368" y="1988840"/>
            <a:ext cx="11377264" cy="424919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altLang="ru-RU" sz="1600" b="1" cap="none" dirty="0" smtClean="0"/>
              <a:t>назначение и выписывание лекарственных препаратов осуществляется медицинским работником </a:t>
            </a:r>
            <a:r>
              <a:rPr lang="ru-RU" altLang="ru-RU" sz="16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международному непатентованному наименованию, а при его отсутствии - группировочному наименованию</a:t>
            </a:r>
            <a:r>
              <a:rPr lang="ru-RU" altLang="ru-RU" sz="1600" b="1" cap="none" dirty="0" smtClean="0"/>
              <a:t>.</a:t>
            </a:r>
          </a:p>
          <a:p>
            <a:pPr marL="0" indent="0" algn="ctr">
              <a:buNone/>
            </a:pPr>
            <a:endParaRPr lang="ru-RU" altLang="ru-RU" sz="1600" b="1" cap="none" dirty="0" smtClean="0"/>
          </a:p>
          <a:p>
            <a:pPr marL="0" indent="0" algn="ctr">
              <a:buNone/>
            </a:pPr>
            <a:r>
              <a:rPr lang="ru-RU" altLang="ru-RU" sz="16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случае отсутствия международного непатентованного наименования и группировочного наименования </a:t>
            </a:r>
            <a:r>
              <a:rPr lang="ru-RU" altLang="ru-RU" sz="1600" b="1" cap="none" dirty="0" smtClean="0"/>
              <a:t>лекарственного препарата, лекарственный препарат назначается и выписывается медицинским работником </a:t>
            </a:r>
            <a:r>
              <a:rPr lang="ru-RU" altLang="ru-RU" sz="16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торговому наименованию</a:t>
            </a:r>
            <a:r>
              <a:rPr lang="ru-RU" altLang="ru-RU" sz="1600" cap="none" dirty="0" smtClean="0"/>
              <a:t>.</a:t>
            </a:r>
          </a:p>
          <a:p>
            <a:pPr marL="0" indent="0" algn="ctr">
              <a:buNone/>
            </a:pPr>
            <a:endParaRPr lang="ru-RU" altLang="ru-RU" sz="1600" cap="none" dirty="0" smtClean="0"/>
          </a:p>
          <a:p>
            <a:pPr marL="0" indent="0" algn="ctr">
              <a:buNone/>
            </a:pPr>
            <a:r>
              <a:rPr lang="ru-RU" sz="1600" cap="none" dirty="0" smtClean="0"/>
              <a:t>при наличии медицинских показаний (индивидуальная непереносимость, по жизненным показаниям) </a:t>
            </a:r>
            <a:r>
              <a:rPr lang="ru-RU" sz="1600" b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решению врачебной комиссии медицинской организации</a:t>
            </a:r>
            <a:r>
              <a:rPr lang="ru-RU" sz="1600" b="1" u="sng" cap="non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600" b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осуществляется назначение и оформление назначения лекарственных препаратов, не входящих в стандарты медицинской помощи, или не предусмотренных соответствующей клинической рекомендацией, либо по торговым наименованиям</a:t>
            </a:r>
            <a:r>
              <a:rPr lang="ru-RU" sz="1600" cap="none" dirty="0" smtClean="0"/>
              <a:t>. решение врачебной комиссии медицинской организации фиксируется в медицинской документации пациента и в журнале врачебной комиссии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alt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40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работник может при выписке и назначении лекарственного препарата рекомендовать пациенту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конкретный препарат по торговому наименованию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рамках реализации права пациента на получение информации о методах оказания ему медицинской помощи, а также возможных видах медицинских вмешательств, которые будут применяться по отношению к нему.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173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348" y="1196753"/>
            <a:ext cx="9768416" cy="4518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dirty="0" smtClean="0"/>
              <a:t>НЕЗНАНИЕ ЗАКОНА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dirty="0" smtClean="0"/>
              <a:t>НЕ ОСВОБОЖДАЕТ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dirty="0" smtClean="0"/>
              <a:t>ОТ ОТВЕТСТВЕННОСТИ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dirty="0" smtClean="0"/>
              <a:t>А ЗНАНИЕ – ЗАПРОСТО !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altLang="ru-RU" sz="32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3200" dirty="0" smtClean="0">
                <a:solidFill>
                  <a:schemeClr val="bg1">
                    <a:lumMod val="50000"/>
                  </a:schemeClr>
                </a:solidFill>
              </a:rPr>
              <a:t>Станислав Ежи </a:t>
            </a:r>
            <a:r>
              <a:rPr lang="ru-RU" altLang="ru-RU" sz="3200" dirty="0" err="1" smtClean="0">
                <a:solidFill>
                  <a:schemeClr val="bg1">
                    <a:lumMod val="50000"/>
                  </a:schemeClr>
                </a:solidFill>
              </a:rPr>
              <a:t>Лец</a:t>
            </a:r>
            <a:endParaRPr lang="ru-RU" altLang="ru-RU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83331" name="Picture 5" descr="lud342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8" y="5282184"/>
            <a:ext cx="1056216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nargismagazine.az/uploads/2013/09/8949_res_00-e13801057827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06" y="332656"/>
            <a:ext cx="3004713" cy="42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952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9040" y="330926"/>
            <a:ext cx="6057531" cy="569036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Иваном </a:t>
            </a:r>
            <a:r>
              <a:rPr lang="ru-RU" dirty="0" err="1" smtClean="0"/>
              <a:t>Печереем</a:t>
            </a:r>
            <a:r>
              <a:rPr lang="ru-RU" dirty="0" smtClean="0"/>
              <a:t>, Юлией </a:t>
            </a:r>
            <a:r>
              <a:rPr lang="ru-RU" dirty="0" err="1" smtClean="0"/>
              <a:t>Жильцовой</a:t>
            </a:r>
            <a:r>
              <a:rPr lang="ru-RU" dirty="0" smtClean="0"/>
              <a:t> и Никитой Леонтьевым создан телеграмм-канал «</a:t>
            </a:r>
            <a:r>
              <a:rPr lang="ru-RU" dirty="0" err="1" smtClean="0"/>
              <a:t>Медюристы</a:t>
            </a:r>
            <a:r>
              <a:rPr lang="ru-RU" dirty="0" smtClean="0"/>
              <a:t>-апологисты», в котором предполагается делиться мыслями и аналитикой по актуальным вопросам в сфере медицинской юриспруденции.</a:t>
            </a:r>
          </a:p>
          <a:p>
            <a:pPr marL="0" indent="0" algn="just">
              <a:buNone/>
            </a:pPr>
            <a:r>
              <a:rPr lang="ru-RU" dirty="0" smtClean="0"/>
              <a:t>Инициаторы канала - практикующие юристы, вставшие на защиту добросовестных медицинских работников и глубоко неравнодушные к проблемам современного здравоохранения России.</a:t>
            </a:r>
          </a:p>
          <a:p>
            <a:pPr marL="0" indent="0" algn="just">
              <a:buNone/>
            </a:pPr>
            <a:r>
              <a:rPr lang="ru-RU" dirty="0" smtClean="0"/>
              <a:t>При сложившихся реалиях работы следственных и иных правоохранительных органов, судебной системы они видят острую потребность поддержать государственную медицину и минимизировать потери при взаимодействии с пациентами, особенно в случаях оказания медицинской помощи с так называемыми "дефектами".</a:t>
            </a:r>
          </a:p>
          <a:p>
            <a:pPr marL="0" indent="0" algn="just">
              <a:buNone/>
            </a:pPr>
            <a:r>
              <a:rPr lang="ru-RU" dirty="0" smtClean="0"/>
              <a:t>Число возбужденных уголовных дел в отношении медицинских работников неуклонно растёт, также, как увеличивается число и стоимость гражданских исков, предъявляемых к медицинским организациям.</a:t>
            </a:r>
          </a:p>
          <a:p>
            <a:pPr marL="0" indent="0" algn="just">
              <a:buNone/>
            </a:pPr>
            <a:r>
              <a:rPr lang="ru-RU" dirty="0" smtClean="0"/>
              <a:t>В этом Телеграмм-канале его инициаторы предлагают коллегам обмениваться практическим опытом, обсуждать возникающие сложности и находить оптимальные пути их преодоления.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21234" cy="414908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212366" y="4070007"/>
            <a:ext cx="4968961" cy="26814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6380" y="4542098"/>
            <a:ext cx="39907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100" dirty="0" err="1">
                <a:solidFill>
                  <a:srgbClr val="FF0000"/>
                </a:solidFill>
              </a:rPr>
              <a:t>ТелеграмКанал</a:t>
            </a:r>
            <a:endParaRPr lang="ru-RU" sz="2100" dirty="0">
              <a:solidFill>
                <a:srgbClr val="FF0000"/>
              </a:solidFill>
            </a:endParaRPr>
          </a:p>
          <a:p>
            <a:pPr defTabSz="914400"/>
            <a:r>
              <a:rPr lang="ru-RU" sz="2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МЕДЮРИСТЫ - АПОЛОГИСТЫ</a:t>
            </a:r>
          </a:p>
          <a:p>
            <a:pPr defTabSz="914400"/>
            <a:r>
              <a:rPr lang="en-US" sz="2100" dirty="0">
                <a:solidFill>
                  <a:srgbClr val="FF0000"/>
                </a:solidFill>
              </a:rPr>
              <a:t>https://t.me/pravomedapologists</a:t>
            </a:r>
            <a:endParaRPr lang="ru-RU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5925" y="341098"/>
            <a:ext cx="11640616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dirty="0">
                <a:solidFill>
                  <a:prstClr val="white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Обоснованные </a:t>
            </a:r>
            <a:r>
              <a:rPr lang="ru-RU" altLang="ru-RU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действия по назначению лечения - </a:t>
            </a:r>
            <a:endParaRPr lang="ru-RU" altLang="ru-RU" sz="4000" b="1" dirty="0">
              <a:solidFill>
                <a:prstClr val="white"/>
              </a:solidFill>
              <a:latin typeface="Arial" panose="020B0604020202020204" pitchFamily="34" charset="0"/>
              <a:ea typeface="Droid Sans Fallback"/>
              <a:cs typeface="Droid Sans Fallback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dirty="0">
                <a:solidFill>
                  <a:prstClr val="white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главная защита врача</a:t>
            </a:r>
          </a:p>
        </p:txBody>
      </p:sp>
      <p:pic>
        <p:nvPicPr>
          <p:cNvPr id="49154" name="Picture 2" descr="C:\Users\Дмитрий\Desktop\2. ЛИДЕР МНЕНИЙ\1. Иллюстрации\Врач\Иконка в костюме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205263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C:\Users\Дмитрий\Desktop\2. ЛИДЕР МНЕНИЙ\1. Иллюстрации\Врач\Иконка врач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9" y="1997076"/>
            <a:ext cx="249237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ятно 1 17"/>
          <p:cNvSpPr/>
          <p:nvPr/>
        </p:nvSpPr>
        <p:spPr>
          <a:xfrm>
            <a:off x="1487488" y="4652963"/>
            <a:ext cx="2509837" cy="165576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srgbClr val="FFFF00"/>
                </a:solidFill>
              </a:rPr>
              <a:t>ЗАБОЛЕВАНИЕ</a:t>
            </a:r>
          </a:p>
        </p:txBody>
      </p:sp>
      <p:pic>
        <p:nvPicPr>
          <p:cNvPr id="49157" name="Picture 5" descr="C:\Users\Дмитрий\Desktop\2. ЛИДЕР МНЕНИЙ\1. Иллюстрации\Лекарства\Таблетки и капсул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4" y="4905375"/>
            <a:ext cx="19192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C:\Users\Дмитрий\Desktop\2. ЛИДЕР МНЕНИЙ\1. Иллюстрации\Документы\Документ_Икон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776789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право 20"/>
          <p:cNvSpPr>
            <a:spLocks noChangeArrowheads="1"/>
          </p:cNvSpPr>
          <p:nvPr/>
        </p:nvSpPr>
        <p:spPr bwMode="auto">
          <a:xfrm>
            <a:off x="7104064" y="3244850"/>
            <a:ext cx="1011237" cy="477838"/>
          </a:xfrm>
          <a:prstGeom prst="rightArrow">
            <a:avLst>
              <a:gd name="adj1" fmla="val 50000"/>
              <a:gd name="adj2" fmla="val 8485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>
            <a:spLocks noChangeArrowheads="1"/>
          </p:cNvSpPr>
          <p:nvPr/>
        </p:nvSpPr>
        <p:spPr bwMode="auto">
          <a:xfrm>
            <a:off x="4073525" y="3222625"/>
            <a:ext cx="1011238" cy="477838"/>
          </a:xfrm>
          <a:prstGeom prst="rightArrow">
            <a:avLst>
              <a:gd name="adj1" fmla="val 50000"/>
              <a:gd name="adj2" fmla="val 8485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96226" y="1781176"/>
            <a:ext cx="2232025" cy="28670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9975850" y="2676525"/>
            <a:ext cx="584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600" b="1">
                <a:solidFill>
                  <a:srgbClr val="FFFF00"/>
                </a:solidFill>
                <a:cs typeface="Arial" panose="020B0604020202020204" pitchFamily="34" charset="0"/>
              </a:rPr>
              <a:t>!</a:t>
            </a:r>
            <a:endParaRPr lang="ru-RU" altLang="ru-RU" sz="96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642" y="2466976"/>
            <a:ext cx="3048890" cy="20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12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Box 3"/>
          <p:cNvSpPr txBox="1">
            <a:spLocks noChangeArrowheads="1"/>
          </p:cNvSpPr>
          <p:nvPr/>
        </p:nvSpPr>
        <p:spPr bwMode="auto">
          <a:xfrm>
            <a:off x="2136775" y="2420939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defRPr/>
            </a:pPr>
            <a:r>
              <a:rPr lang="ru-RU" altLang="en-US" sz="4000" b="1" dirty="0">
                <a:solidFill>
                  <a:prstClr val="black"/>
                </a:solidFill>
              </a:rPr>
              <a:t>Благодарю за внимание!</a:t>
            </a:r>
          </a:p>
        </p:txBody>
      </p:sp>
      <p:pic>
        <p:nvPicPr>
          <p:cNvPr id="4" name="Picture 2" descr="https://lifeo.ru/wp-content/uploads/kartinka-spasibo-za-vnimanie-dlya-prezentacii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6"/>
            <a:ext cx="12192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64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63352" y="2564904"/>
            <a:ext cx="11640616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dirty="0">
                <a:solidFill>
                  <a:prstClr val="white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Обоснованные </a:t>
            </a:r>
            <a:r>
              <a:rPr lang="ru-RU" altLang="ru-RU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действия по назначению лечения: </a:t>
            </a:r>
            <a:endParaRPr lang="ru-RU" altLang="ru-RU" sz="4000" b="1" dirty="0">
              <a:solidFill>
                <a:prstClr val="white"/>
              </a:solidFill>
              <a:latin typeface="Arial" panose="020B0604020202020204" pitchFamily="34" charset="0"/>
              <a:ea typeface="Droid Sans Fallback"/>
              <a:cs typeface="Droid Sans Fallback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4000" b="1" dirty="0">
              <a:solidFill>
                <a:prstClr val="white"/>
              </a:solidFill>
              <a:latin typeface="Arial" panose="020B0604020202020204" pitchFamily="34" charset="0"/>
              <a:ea typeface="Droid Sans Fallback"/>
              <a:cs typeface="Droid Sans Fallback"/>
            </a:endParaRPr>
          </a:p>
          <a:p>
            <a:pPr marL="742950" indent="-742950" algn="ctr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Соответствие назначаемого лечения нормативно-правовой базе!</a:t>
            </a:r>
          </a:p>
          <a:p>
            <a:pPr marL="742950" indent="-742950" algn="ctr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z="4000" b="1" dirty="0" smtClean="0">
              <a:solidFill>
                <a:prstClr val="white"/>
              </a:solidFill>
              <a:latin typeface="Arial" panose="020B0604020202020204" pitchFamily="34" charset="0"/>
              <a:ea typeface="Droid Sans Fallback"/>
              <a:cs typeface="Droid Sans Fallback"/>
            </a:endParaRPr>
          </a:p>
          <a:p>
            <a:pPr marL="742950" indent="-742950" algn="ctr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Droid Sans Fallback"/>
                <a:cs typeface="Droid Sans Fallback"/>
              </a:rPr>
              <a:t>Максимально подробное информирование пациента о назначаемом лечении</a:t>
            </a:r>
            <a:endParaRPr lang="ru-RU" altLang="ru-RU" sz="4000" b="1" dirty="0">
              <a:solidFill>
                <a:prstClr val="white"/>
              </a:solidFill>
              <a:latin typeface="Arial" panose="020B0604020202020204" pitchFamily="34" charset="0"/>
              <a:ea typeface="Droid Sans Fallback"/>
              <a:cs typeface="Droid Sans Fallbac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157192"/>
            <a:ext cx="142875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218" y="2924944"/>
            <a:ext cx="1428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7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750" y="-95858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ИНСТРУКЦИИ ПО ИНСТРУКЦИИ…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1874" y="2833817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…или является ли назначение лекарственного препарата по инструкции строго обязательным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837" y="1357788"/>
            <a:ext cx="6057900" cy="36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62000"/>
            <a:ext cx="10363826" cy="572452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Медицинская организация обеспечивает применение разрешённых к применению в РФ лекарственных препаратов. </a:t>
            </a:r>
          </a:p>
          <a:p>
            <a:pPr marL="0" indent="0" algn="r">
              <a:buNone/>
            </a:pPr>
            <a:r>
              <a:rPr lang="ru-RU" sz="1700" b="1" i="1" dirty="0"/>
              <a:t>Федеральный закон от 21.11.2011 №323-ФЗ</a:t>
            </a:r>
          </a:p>
          <a:p>
            <a:pPr marL="0" indent="0" algn="just">
              <a:buNone/>
            </a:pPr>
            <a:r>
              <a:rPr lang="ru-RU" b="1" dirty="0"/>
              <a:t>В РФ допускаются производство, изготовление, хранение, перевозка, ввоз в РФ и вывоз из РФ, реклама, отпуск, реализация, передача, применение, уничтожение ЛП, если они зарегистрированы соответствующим уполномоченным федеральным органом исполнительной власти. Факт государственной регистрации ЛП подтверждает регистрационное удостоверение.</a:t>
            </a:r>
          </a:p>
          <a:p>
            <a:pPr marL="0" indent="0" algn="r">
              <a:buNone/>
            </a:pPr>
            <a:r>
              <a:rPr lang="ru-RU" sz="1700" b="1" i="1" dirty="0"/>
              <a:t> Федеральный закон от 12.04.2010 №61-ФЗ</a:t>
            </a:r>
          </a:p>
          <a:p>
            <a:pPr marL="0" indent="0" algn="just"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регистрационного удостоверения включает информацию о ЛП:</a:t>
            </a:r>
          </a:p>
          <a:p>
            <a:pPr marL="0" indent="0" algn="just">
              <a:buNone/>
            </a:pPr>
            <a:r>
              <a:rPr lang="ru-RU" b="1" dirty="0"/>
              <a:t>ТН, МНН</a:t>
            </a:r>
          </a:p>
          <a:p>
            <a:pPr marL="0" indent="0" algn="just">
              <a:buNone/>
            </a:pPr>
            <a:r>
              <a:rPr lang="ru-RU" b="1" dirty="0"/>
              <a:t>Лекарственная форма, дозировка</a:t>
            </a:r>
          </a:p>
          <a:p>
            <a:pPr marL="0" indent="0" algn="just">
              <a:buNone/>
            </a:pPr>
            <a:r>
              <a:rPr lang="ru-RU" b="1" dirty="0"/>
              <a:t>Качественный состав и количественный состав действующих веществ и качественный состав вспомогательных веществ</a:t>
            </a:r>
          </a:p>
          <a:p>
            <a:pPr marL="0" indent="0" algn="just">
              <a:buNone/>
            </a:pPr>
            <a:r>
              <a:rPr lang="ru-RU" b="1" dirty="0"/>
              <a:t>Форма выпуска (лекарственная форма, дозировка, первичная упаковка, количество лекарственной формы в первичной упаковке, количество первичной упаковки в потребительской упаковке, комплектность)</a:t>
            </a:r>
          </a:p>
          <a:p>
            <a:pPr marL="0" indent="0" algn="just">
              <a:buNone/>
            </a:pPr>
            <a:r>
              <a:rPr lang="ru-RU" b="1" dirty="0"/>
              <a:t>Реквизиты нормативной документации. </a:t>
            </a:r>
          </a:p>
          <a:p>
            <a:pPr marL="0" indent="0" algn="r">
              <a:buNone/>
            </a:pPr>
            <a:r>
              <a:rPr lang="ru-RU" sz="1500" b="1" i="1" dirty="0"/>
              <a:t>Приказ Минздрава России от 26.05.2016 №320н</a:t>
            </a:r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26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913773" y="895350"/>
            <a:ext cx="10659101" cy="50863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Инструкция входит в состав регистрационного досье на ЛП, согласовывается с Минздравом РФ в рамках процедуры государственной регистрации. Сведения в инструкции, являющиеся общими как для инструкции, так и для нормативной документации ЛП, излагаются в редакции нормативной документации. </a:t>
            </a:r>
          </a:p>
          <a:p>
            <a:pPr marL="0" indent="0" algn="r">
              <a:buNone/>
            </a:pPr>
            <a:r>
              <a:rPr lang="ru-RU" sz="1700" b="1" i="1" dirty="0"/>
              <a:t>Приказ Минздрава России от 21.09.2016 №724н </a:t>
            </a:r>
          </a:p>
          <a:p>
            <a:pPr marL="0" indent="0" algn="just">
              <a:buNone/>
            </a:pPr>
            <a:r>
              <a:rPr lang="ru-RU" b="1" dirty="0"/>
              <a:t>Нормативная документация — документ, содержащий перечень определяемых по результатам соответствующих экспертиз показателей качества ЛС, методов контроля качества и установленный его производителем. </a:t>
            </a:r>
          </a:p>
          <a:p>
            <a:pPr marL="0" indent="0" algn="r">
              <a:buNone/>
            </a:pPr>
            <a:r>
              <a:rPr lang="ru-RU" sz="1700" b="1" i="1" dirty="0"/>
              <a:t>Федеральный закон от 12.04.2010 № 61-ФЗ</a:t>
            </a:r>
          </a:p>
          <a:p>
            <a:pPr marL="0" indent="0" algn="just"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проект нормативной документации рекомендуется включить общие сведения о ЛП:</a:t>
            </a:r>
            <a:r>
              <a:rPr lang="ru-RU" b="1" dirty="0"/>
              <a:t> </a:t>
            </a:r>
          </a:p>
          <a:p>
            <a:pPr marL="0" indent="0" algn="just">
              <a:buNone/>
            </a:pPr>
            <a:r>
              <a:rPr lang="ru-RU" b="1" dirty="0"/>
              <a:t>описание, состав лекарственного препарата;</a:t>
            </a:r>
          </a:p>
          <a:p>
            <a:pPr marL="0" indent="0" algn="just">
              <a:buNone/>
            </a:pPr>
            <a:r>
              <a:rPr lang="ru-RU" b="1" dirty="0"/>
              <a:t>методы контроля качества ЛП и вспомогательных веществ, используемых при производстве лекарственного препарата;</a:t>
            </a:r>
          </a:p>
          <a:p>
            <a:pPr marL="0" indent="0" algn="just">
              <a:buNone/>
            </a:pPr>
            <a:r>
              <a:rPr lang="ru-RU" b="1" dirty="0"/>
              <a:t>стандартные образцы; </a:t>
            </a:r>
          </a:p>
          <a:p>
            <a:pPr marL="0" indent="0" algn="just">
              <a:buNone/>
            </a:pPr>
            <a:r>
              <a:rPr lang="ru-RU" b="1" dirty="0"/>
              <a:t>описание первичной и вторичной упаковки, срок годности ЛП. </a:t>
            </a:r>
          </a:p>
          <a:p>
            <a:pPr marL="0" indent="0" algn="r">
              <a:buNone/>
            </a:pPr>
            <a:r>
              <a:rPr lang="ru-RU" sz="1500" b="1" dirty="0"/>
              <a:t>Приказ Минздравсоцразвития РФ от 23.11.2011 №1413н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59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80392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здравоохранения РФ от 24 ноября 2021 г.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1094н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утверждении Порядка назначения лекарственных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препаратов…»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274" y="2395667"/>
            <a:ext cx="10839450" cy="3843208"/>
          </a:xfrm>
        </p:spPr>
        <p:txBody>
          <a:bodyPr/>
          <a:lstStyle/>
          <a:p>
            <a:pPr marL="0" indent="0" algn="just">
              <a:buNone/>
            </a:pPr>
            <a:r>
              <a:rPr lang="ru-RU" cap="none" dirty="0" smtClean="0"/>
              <a:t>7. Медицинским работникам запрещается оформлять рецепты при отсутствии у пациента медицинских показаний; на незарегистрированные лекарственные препараты 12; на лекарственные препараты, </a:t>
            </a:r>
            <a:r>
              <a:rPr lang="ru-RU" cap="none" dirty="0" smtClean="0">
                <a:solidFill>
                  <a:srgbClr val="FF0000"/>
                </a:solidFill>
              </a:rPr>
              <a:t>которые в соответствии с инструкцией по медицинскому применению предназначены для применения только в медицинских организациях…</a:t>
            </a:r>
          </a:p>
          <a:p>
            <a:pPr marL="0" indent="0" algn="just">
              <a:buNone/>
            </a:pPr>
            <a:r>
              <a:rPr lang="ru-RU" cap="none" dirty="0"/>
              <a:t>19. При оформлении назначения готового лекарственного препарата в рецепте на бумажном носителе или рецепте в форме электронного документа </a:t>
            </a:r>
            <a:r>
              <a:rPr lang="ru-RU" cap="none" dirty="0">
                <a:solidFill>
                  <a:srgbClr val="FF0000"/>
                </a:solidFill>
              </a:rPr>
              <a:t>количество действующих веществ указывается в соответствии с инструкцией по медицинскому применению лекарственного </a:t>
            </a:r>
            <a:r>
              <a:rPr lang="ru-RU" cap="none" dirty="0" smtClean="0">
                <a:solidFill>
                  <a:srgbClr val="FF0000"/>
                </a:solidFill>
              </a:rPr>
              <a:t>препарата.</a:t>
            </a:r>
          </a:p>
          <a:p>
            <a:pPr marL="0" indent="0" algn="just">
              <a:buNone/>
            </a:pPr>
            <a:endParaRPr lang="ru-RU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8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80392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здравоохранения РФ от 24 ноября 2021 г.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1094н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утверждении Порядка назначения лекарственных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препаратов…»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274" y="2395667"/>
            <a:ext cx="10839450" cy="3843208"/>
          </a:xfrm>
        </p:spPr>
        <p:txBody>
          <a:bodyPr/>
          <a:lstStyle/>
          <a:p>
            <a:pPr marL="0" indent="0" algn="just">
              <a:buNone/>
            </a:pPr>
            <a:r>
              <a:rPr lang="ru-RU" cap="none" dirty="0"/>
              <a:t>27. Согласование назначения лекарственных препаратов с заведующим отделением или ответственным дежурным врачом либо другим лицом, уполномоченным приказом главного врача медицинской организации, а также, при наличии, с врачом - клиническим фармакологом необходимо в случаях</a:t>
            </a:r>
            <a:r>
              <a:rPr lang="ru-RU" cap="none" dirty="0" smtClean="0"/>
              <a:t>:</a:t>
            </a:r>
          </a:p>
          <a:p>
            <a:pPr marL="0" indent="0" algn="just">
              <a:buNone/>
            </a:pPr>
            <a:r>
              <a:rPr lang="ru-RU" cap="none" dirty="0" smtClean="0"/>
              <a:t>2)…при </a:t>
            </a:r>
            <a:r>
              <a:rPr lang="ru-RU" cap="none" dirty="0"/>
              <a:t>назначении лекарственных препаратов, </a:t>
            </a:r>
            <a:r>
              <a:rPr lang="ru-RU" cap="none" dirty="0">
                <a:solidFill>
                  <a:srgbClr val="FF0000"/>
                </a:solidFill>
              </a:rPr>
              <a:t>особенности взаимодействия и совместимости которых согласно инструкциям по их применению приводят к снижению эффективности и безопасности фармакотерапии и (или) создают потенциальную опасность для жизни и здоровья 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132597238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дицинское оформление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52_TF02901024_TF02901024.potx" id="{D1BF71CF-48A8-4CA5-9536-5C6BD00C3639}" vid="{9DC5761E-4E24-4255-A17D-0FB3B0F56144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7E0B37-40BF-4857-B2E5-B52E6B39D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58AC7-AA74-4FE4-9207-24EA2187AA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B31D25-712D-46FD-A9DF-85443E555627}">
  <ds:schemaRefs>
    <ds:schemaRef ds:uri="http://purl.org/dc/terms/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Лаборатория</Template>
  <TotalTime>0</TotalTime>
  <Words>1537</Words>
  <Application>Microsoft Office PowerPoint</Application>
  <PresentationFormat>Широкоэкранный</PresentationFormat>
  <Paragraphs>148</Paragraphs>
  <Slides>30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30</vt:i4>
      </vt:variant>
    </vt:vector>
  </HeadingPairs>
  <TitlesOfParts>
    <vt:vector size="44" baseType="lpstr">
      <vt:lpstr>Arial</vt:lpstr>
      <vt:lpstr>Calibri</vt:lpstr>
      <vt:lpstr>Calibri Light</vt:lpstr>
      <vt:lpstr>Droid Sans Fallback</vt:lpstr>
      <vt:lpstr>Franklin Gothic Medium</vt:lpstr>
      <vt:lpstr>Times New Roman</vt:lpstr>
      <vt:lpstr>Tw Cen MT</vt:lpstr>
      <vt:lpstr>Капля</vt:lpstr>
      <vt:lpstr>2_Тема Office</vt:lpstr>
      <vt:lpstr>4_Тема Office</vt:lpstr>
      <vt:lpstr>Медицинское оформление (16:9)</vt:lpstr>
      <vt:lpstr>1_Тема Office</vt:lpstr>
      <vt:lpstr>Тема Office</vt:lpstr>
      <vt:lpstr>8_Тема Office</vt:lpstr>
      <vt:lpstr>НАЗНАЧАЕМ ЛЕКАРСТВЕННЫЕ ПРЕПАРАТЫ ПРАВИЛЬНО: как обезопасить клинику от привлечения к юридической ответственности</vt:lpstr>
      <vt:lpstr>Права пациента</vt:lpstr>
      <vt:lpstr>Презентация PowerPoint</vt:lpstr>
      <vt:lpstr>Презентация PowerPoint</vt:lpstr>
      <vt:lpstr>ИНСТРУКЦИИ ПО ИНСТРУКЦИИ…</vt:lpstr>
      <vt:lpstr>Презентация PowerPoint</vt:lpstr>
      <vt:lpstr>Презентация PowerPoint</vt:lpstr>
      <vt:lpstr>Приказ Министерства здравоохранения РФ от 24 ноября 2021 г. № 1094н «Об утверждении Порядка назначения лекарственных препаратов…»</vt:lpstr>
      <vt:lpstr>Приказ Министерства здравоохранения РФ от 24 ноября 2021 г. № 1094н «Об утверждении Порядка назначения лекарственных препаратов…»</vt:lpstr>
      <vt:lpstr>Приказ Министерства здравоохранения РФ от 24 ноября 2021 г. № 1094н «Об утверждении Порядка назначения лекарственных препаратов…»</vt:lpstr>
      <vt:lpstr>Приказ Министерства здравоохранения РФ от 10 мая 2017 г. N 203н  "Об утверждении критериев оценки качества медицинской помощи"</vt:lpstr>
      <vt:lpstr>выводы</vt:lpstr>
      <vt:lpstr>ИНСТРУКЦИЯ ПО ПРИМЕНЕНИЮ ЛС</vt:lpstr>
      <vt:lpstr>Презентация PowerPoint</vt:lpstr>
      <vt:lpstr>МОЖНО ЛИ НАЗНАЧАТЬ ПРЕПАРАТЫ НЕ ПО ИНСТРУКЦИИ</vt:lpstr>
      <vt:lpstr>Презентация PowerPoint</vt:lpstr>
      <vt:lpstr>пункт 15 статьи 37 Федерального закона от 21 ноября 2011 г.  № 323-ФЗ "Об основах охраны здоровья граждан в Российской Федерации"</vt:lpstr>
      <vt:lpstr>Приказ Министерства здравоохранения РФ от 28 февраля 2019 г. № 103н  "Об утверждении порядка и сроков разработки клинических рекомендаций…»</vt:lpstr>
      <vt:lpstr>Пункт 14.1 ст. 37 Федерального закона от 21 ноября 2011 г. № 323-ФЗ  "Об основах охраны здоровья граждан в Российской Федерации"</vt:lpstr>
      <vt:lpstr>Как врачебной комиссии правильно обосновать назначение препарата не по инструкции </vt:lpstr>
      <vt:lpstr>Возможная юридическая ответственность</vt:lpstr>
      <vt:lpstr>Презентация PowerPoint</vt:lpstr>
      <vt:lpstr>Выводы:</vt:lpstr>
      <vt:lpstr>Назначая рекомендуем…</vt:lpstr>
      <vt:lpstr>Статья 22 323-ФЗ.  Информация о состоянии здоровья </vt:lpstr>
      <vt:lpstr>Приказ Министерства здравоохранения РФ от 24 ноября 2021 г. № 1094н 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 бланков рецептов, в том числе в форме электронных документов" </vt:lpstr>
      <vt:lpstr>Таким образом…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2023-11-18T12:39:17Z</dcterms:created>
  <dcterms:modified xsi:type="dcterms:W3CDTF">2023-11-19T07:53:32Z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